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57" r:id="rId4"/>
    <p:sldId id="258" r:id="rId5"/>
    <p:sldId id="263" r:id="rId6"/>
    <p:sldId id="259" r:id="rId7"/>
    <p:sldId id="261" r:id="rId8"/>
    <p:sldId id="262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</p:embeddedFont>
    <p:embeddedFont>
      <p:font typeface="Roboto Slab" panose="020B0604020202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652"/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14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-8-6.sv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-8-3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-8-9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905" y="22209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Доклад.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793789" y="321563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Тема 3. "Эволюция информационных систем: от MRP до ERP"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9379975" y="5393412"/>
            <a:ext cx="45549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/>
            <a:r>
              <a:rPr lang="ru-RU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Студентка 2 курса группы ИСиТ-О-24/4</a:t>
            </a:r>
          </a:p>
          <a:p>
            <a:pPr algn="r"/>
            <a:r>
              <a:rPr lang="ru-RU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Оберемко А.А.</a:t>
            </a:r>
          </a:p>
          <a:p>
            <a:pPr algn="r"/>
            <a:r>
              <a:rPr lang="ru-RU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Преподаватель:</a:t>
            </a:r>
          </a:p>
          <a:p>
            <a:pPr algn="r"/>
            <a:r>
              <a:rPr lang="ru-RU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Ассистент кафедры ИС, Капуза В.А.</a:t>
            </a:r>
            <a:endParaRPr lang="ru-RU" dirty="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555794" y="7561006"/>
            <a:ext cx="2005780" cy="57027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70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07584"/>
            <a:ext cx="760428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Эволюция корпоративных информационных систем от MRP к современным ERP отражает стремление предприятий к максимальной эффективности и интеграции. Сегодня ERP-системы стали </a:t>
            </a:r>
            <a:r>
              <a:rPr lang="en-US" sz="2000" dirty="0">
                <a:solidFill>
                  <a:srgbClr val="92D6F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единой нервной системой</a:t>
            </a:r>
            <a:r>
              <a:rPr lang="en-US" sz="2000" dirty="0">
                <a:solidFill>
                  <a:srgbClr val="D6E5E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 любой успешной компании, способной адаптироваться к новым вызовам и обеспечивать устойчивое развитие.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2711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555794" y="7561006"/>
            <a:ext cx="2005780" cy="57027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92444" y="3842675"/>
            <a:ext cx="8845511" cy="944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6000" b="1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Спасибо за внима</a:t>
            </a:r>
            <a:r>
              <a:rPr lang="en-US" sz="6000" b="1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ние</a:t>
            </a:r>
            <a:r>
              <a:rPr lang="ru-RU" sz="600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!</a:t>
            </a:r>
            <a:endParaRPr lang="en-US" sz="6000" b="1" dirty="0"/>
          </a:p>
        </p:txBody>
      </p:sp>
      <p:sp>
        <p:nvSpPr>
          <p:cNvPr id="3" name="Text 1"/>
          <p:cNvSpPr/>
          <p:nvPr/>
        </p:nvSpPr>
        <p:spPr>
          <a:xfrm>
            <a:off x="793790" y="3107584"/>
            <a:ext cx="760428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555794" y="7561006"/>
            <a:ext cx="2005780" cy="57027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52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538877"/>
            <a:ext cx="12055078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От MRP к ERP: Путь к цифровой трансформации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43050"/>
            <a:ext cx="13258800" cy="58159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03981" y="5873778"/>
            <a:ext cx="2003867" cy="358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2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MRP II</a:t>
            </a:r>
          </a:p>
        </p:txBody>
      </p:sp>
      <p:sp>
        <p:nvSpPr>
          <p:cNvPr id="5" name="Text 2"/>
          <p:cNvSpPr/>
          <p:nvPr/>
        </p:nvSpPr>
        <p:spPr>
          <a:xfrm>
            <a:off x="4341458" y="6142927"/>
            <a:ext cx="2728912" cy="1148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1980-е, планирование производственных ресурсов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1069796" y="5694380"/>
            <a:ext cx="2003867" cy="717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Современные ERP</a:t>
            </a:r>
          </a:p>
        </p:txBody>
      </p:sp>
      <p:sp>
        <p:nvSpPr>
          <p:cNvPr id="7" name="Text 4"/>
          <p:cNvSpPr/>
          <p:nvPr/>
        </p:nvSpPr>
        <p:spPr>
          <a:xfrm>
            <a:off x="11069795" y="6142927"/>
            <a:ext cx="2003867" cy="86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Цифровые платформы и интеграция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591244" y="2240012"/>
            <a:ext cx="2003867" cy="358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MRP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591244" y="2598754"/>
            <a:ext cx="2003867" cy="86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1960-е, планирование материалов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931540" y="2245170"/>
            <a:ext cx="2003867" cy="358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ERP</a:t>
            </a:r>
          </a:p>
        </p:txBody>
      </p:sp>
      <p:sp>
        <p:nvSpPr>
          <p:cNvPr id="11" name="Text 8"/>
          <p:cNvSpPr/>
          <p:nvPr/>
        </p:nvSpPr>
        <p:spPr>
          <a:xfrm>
            <a:off x="7931540" y="2630184"/>
            <a:ext cx="2003867" cy="1148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1990-е, планирование ресурсов предприятия</a:t>
            </a:r>
          </a:p>
        </p:txBody>
      </p:sp>
      <p:sp>
        <p:nvSpPr>
          <p:cNvPr id="12" name="Text 9"/>
          <p:cNvSpPr/>
          <p:nvPr/>
        </p:nvSpPr>
        <p:spPr>
          <a:xfrm>
            <a:off x="752475" y="7370638"/>
            <a:ext cx="13258800" cy="85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Эта эволюция отражает переход от узкоспециализированных систем к комплексным решениям, </a:t>
            </a:r>
            <a:endParaRPr lang="ru-RU" dirty="0">
              <a:solidFill>
                <a:srgbClr val="D6E5EF"/>
              </a:solidFill>
              <a:latin typeface="Roboto Slab" panose="020B0604020202020204" charset="0"/>
              <a:ea typeface="Roboto Slab" panose="020B0604020202020204" charset="0"/>
              <a:cs typeface="Roboto" pitchFamily="34" charset="-120"/>
            </a:endParaRPr>
          </a:p>
          <a:p>
            <a:pPr marL="0" indent="0" algn="ctr">
              <a:lnSpc>
                <a:spcPts val="2450"/>
              </a:lnSpc>
              <a:buNone/>
            </a:pPr>
            <a:r>
              <a:rPr lang="en-US" dirty="0" smtClean="0">
                <a:solidFill>
                  <a:srgbClr val="D6E5E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охватывающим </a:t>
            </a:r>
            <a:r>
              <a:rPr lang="en-US" dirty="0">
                <a:solidFill>
                  <a:srgbClr val="D6E5E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все аспекты бизнеса.</a:t>
            </a:r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2821264" y="7750850"/>
            <a:ext cx="1809135" cy="362427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734854"/>
            <a:ext cx="6752511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Начало пути: MRP (1960-е)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9257" y="1993463"/>
            <a:ext cx="3749993" cy="3143607"/>
          </a:xfrm>
          <a:prstGeom prst="roundRect">
            <a:avLst>
              <a:gd name="adj" fmla="val 3491"/>
            </a:avLst>
          </a:prstGeom>
          <a:solidFill>
            <a:srgbClr val="20273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7" y="1970603"/>
            <a:ext cx="3749993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685211"/>
            <a:ext cx="616506" cy="61650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47618" y="2507218"/>
            <a:ext cx="3293269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Планирование потребностей в материалах</a:t>
            </a:r>
            <a:endParaRPr lang="en-US" sz="2000" dirty="0"/>
          </a:p>
        </p:txBody>
      </p:sp>
      <p:sp>
        <p:nvSpPr>
          <p:cNvPr id="9" name="Text 3"/>
          <p:cNvSpPr/>
          <p:nvPr/>
        </p:nvSpPr>
        <p:spPr>
          <a:xfrm>
            <a:off x="947618" y="3593783"/>
            <a:ext cx="3293269" cy="131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MRP, или Material Requirements Planning, появилась в 1960-х годах как ответ на растущую сложность производства.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4674751" y="1993463"/>
            <a:ext cx="3749993" cy="3143607"/>
          </a:xfrm>
          <a:prstGeom prst="roundRect">
            <a:avLst>
              <a:gd name="adj" fmla="val 3491"/>
            </a:avLst>
          </a:prstGeom>
          <a:solidFill>
            <a:srgbClr val="202733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51" y="1970603"/>
            <a:ext cx="3749993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94" y="1685211"/>
            <a:ext cx="616506" cy="616506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903113" y="2507218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Основная задача</a:t>
            </a:r>
            <a:endParaRPr lang="en-US" sz="2000" dirty="0"/>
          </a:p>
        </p:txBody>
      </p:sp>
      <p:sp>
        <p:nvSpPr>
          <p:cNvPr id="15" name="Text 6"/>
          <p:cNvSpPr/>
          <p:nvPr/>
        </p:nvSpPr>
        <p:spPr>
          <a:xfrm>
            <a:off x="4903113" y="2951559"/>
            <a:ext cx="3293269" cy="131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Рассчитать, сколько и когда нужно закупить сырья для выполнения производственного плана.</a:t>
            </a:r>
            <a:endParaRPr lang="en-US" sz="1600" dirty="0"/>
          </a:p>
        </p:txBody>
      </p:sp>
      <p:sp>
        <p:nvSpPr>
          <p:cNvPr id="16" name="Shape 7"/>
          <p:cNvSpPr/>
          <p:nvPr/>
        </p:nvSpPr>
        <p:spPr>
          <a:xfrm>
            <a:off x="719257" y="5650825"/>
            <a:ext cx="7705487" cy="1843921"/>
          </a:xfrm>
          <a:prstGeom prst="roundRect">
            <a:avLst>
              <a:gd name="adj" fmla="val 5951"/>
            </a:avLst>
          </a:prstGeom>
          <a:solidFill>
            <a:srgbClr val="202733"/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57" y="5627965"/>
            <a:ext cx="7705487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747" y="5342573"/>
            <a:ext cx="616506" cy="616506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947618" y="616458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Ограничения</a:t>
            </a:r>
            <a:endParaRPr lang="en-US" sz="2000" dirty="0"/>
          </a:p>
        </p:txBody>
      </p:sp>
      <p:sp>
        <p:nvSpPr>
          <p:cNvPr id="21" name="Text 9"/>
          <p:cNvSpPr/>
          <p:nvPr/>
        </p:nvSpPr>
        <p:spPr>
          <a:xfrm>
            <a:off x="947618" y="6608921"/>
            <a:ext cx="724876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учитывала только материалы, не затрагивая финансы, персонал или сбыт.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92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367" y="2830354"/>
            <a:ext cx="9999464" cy="579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Расширение возможностей: MRP II (1980-е)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9367" y="3688437"/>
            <a:ext cx="6573083" cy="556617"/>
          </a:xfrm>
          <a:prstGeom prst="roundRect">
            <a:avLst>
              <a:gd name="adj" fmla="val 480011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3811721" y="3837979"/>
            <a:ext cx="27824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34866" y="4430554"/>
            <a:ext cx="231921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Эволюция MRP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34866" y="4885252"/>
            <a:ext cx="6202085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MRP </a:t>
            </a:r>
            <a:r>
              <a:rPr lang="en-US" sz="14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II 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расширила возможности MRP, включив в себя новые аспекты.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07950" y="3688437"/>
            <a:ext cx="6573083" cy="556617"/>
          </a:xfrm>
          <a:prstGeom prst="roundRect">
            <a:avLst>
              <a:gd name="adj" fmla="val 480011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10673550" y="3837979"/>
            <a:ext cx="236364" cy="362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593449" y="4430554"/>
            <a:ext cx="247828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Включение ресурсов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93449" y="4831794"/>
            <a:ext cx="6202085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Теперь система учитывала не только материалы, но и оборудование, рабочую силу, производственные мощности.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49367" y="5796201"/>
            <a:ext cx="6573083" cy="556617"/>
          </a:xfrm>
          <a:prstGeom prst="roundRect">
            <a:avLst>
              <a:gd name="adj" fmla="val 480011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3811720" y="5960982"/>
            <a:ext cx="27824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34866" y="6538317"/>
            <a:ext cx="319075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Синхронизация процессов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34866" y="6939558"/>
            <a:ext cx="6202085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MRP II позволяла синхронизировать производство, закупки и графики выпуска.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7407950" y="5796201"/>
            <a:ext cx="6573083" cy="556617"/>
          </a:xfrm>
          <a:prstGeom prst="roundRect">
            <a:avLst>
              <a:gd name="adj" fmla="val 480011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660781" y="5960982"/>
            <a:ext cx="27824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593449" y="6538317"/>
            <a:ext cx="389905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Предвестник финансового учёта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593449" y="6939558"/>
            <a:ext cx="6202085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Генерировала данные для финансового учёта, но ещё не интегрировала его напрямую.</a:t>
            </a:r>
            <a:endParaRPr lang="en-US" sz="145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555794" y="7561006"/>
            <a:ext cx="2005780" cy="57027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2900"/>
            <a:ext cx="2548031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27015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Enterprise </a:t>
            </a:r>
            <a:r>
              <a:rPr lang="en-US" sz="445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Resourse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Planning (</a:t>
            </a:r>
            <a:r>
              <a:rPr lang="ru-RU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1990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-</a:t>
            </a:r>
            <a:r>
              <a:rPr lang="ru-RU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е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381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Финансы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67845" y="3027878"/>
            <a:ext cx="318968" cy="3189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97628" y="2381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Логистика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43230" y="3027878"/>
            <a:ext cx="318968" cy="3189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51256" y="4028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Персонал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331041" y="4045863"/>
            <a:ext cx="318968" cy="31896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597628" y="5675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Продажи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2" y="1922978"/>
            <a:ext cx="4564975" cy="4564975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2197418" y="5675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Обслуживание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924879"/>
            <a:ext cx="4564975" cy="4564975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1176695" y="39927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Предприятие</a:t>
            </a:r>
            <a:endParaRPr lang="en-US" sz="2650" dirty="0"/>
          </a:p>
        </p:txBody>
      </p:sp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7192" y="1935080"/>
            <a:ext cx="4564975" cy="4564975"/>
          </a:xfrm>
          <a:prstGeom prst="rect">
            <a:avLst/>
          </a:prstGeom>
        </p:spPr>
      </p:pic>
      <p:sp>
        <p:nvSpPr>
          <p:cNvPr id="20" name="Text 7"/>
          <p:cNvSpPr/>
          <p:nvPr/>
        </p:nvSpPr>
        <p:spPr>
          <a:xfrm>
            <a:off x="5980033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2500" dirty="0"/>
          </a:p>
        </p:txBody>
      </p:sp>
      <p:sp>
        <p:nvSpPr>
          <p:cNvPr id="21" name="Text 8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ERP — это комплексное решение, которое связывает все отделы и функции компании, обеспечивая согласованность и эффективность.</a:t>
            </a:r>
            <a:endParaRPr lang="en-US" sz="175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2555794" y="7561006"/>
            <a:ext cx="2005780" cy="57027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AutoShape 2" descr="Image search result"/>
          <p:cNvSpPr>
            <a:spLocks noChangeAspect="1" noChangeArrowheads="1"/>
          </p:cNvSpPr>
          <p:nvPr/>
        </p:nvSpPr>
        <p:spPr bwMode="auto">
          <a:xfrm>
            <a:off x="6727328" y="4728692"/>
            <a:ext cx="2564155" cy="25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469626" y="2954365"/>
            <a:ext cx="501445" cy="465994"/>
          </a:xfrm>
          <a:prstGeom prst="rect">
            <a:avLst/>
          </a:prstGeom>
          <a:solidFill>
            <a:srgbClr val="3F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6622026" y="3106765"/>
            <a:ext cx="501445" cy="465994"/>
          </a:xfrm>
          <a:prstGeom prst="rect">
            <a:avLst/>
          </a:prstGeom>
          <a:solidFill>
            <a:srgbClr val="3F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5054" y="2850160"/>
            <a:ext cx="604548" cy="53282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0990" y="2850160"/>
            <a:ext cx="571580" cy="600159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99972" y="3952826"/>
            <a:ext cx="581106" cy="543001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12155" y="4930734"/>
            <a:ext cx="590632" cy="704948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70264" y="4997418"/>
            <a:ext cx="571580" cy="638264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1310" y="3857612"/>
            <a:ext cx="701538" cy="733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877730"/>
            <a:ext cx="128605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Интеграция </a:t>
            </a:r>
            <a:r>
              <a:rPr lang="en-US" sz="44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всего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предприятия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5030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96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Единая среда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89" y="5706846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Настоящий прорыв, охватывающий всю организацию: финансы, логистику, управление персоналом, продажи, обслуживание клиентов, ИТ-инфраструктуру.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145030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0" y="4998186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Данные в реальном времени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1" y="570970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 данные связаны в реальном времени, обеспечивая мгновенное обновление информации.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145030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005804"/>
            <a:ext cx="3649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Пример взаимодействия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65070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Продажа товара автоматически обновляет складские остатки, формирует заказ на производство и отражается в бухгалтерии.</a:t>
            </a:r>
            <a:endParaRPr lang="en-US" sz="175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555794" y="7561006"/>
            <a:ext cx="2005780" cy="57027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145" y="2408635"/>
            <a:ext cx="1201260" cy="238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9675" y="711308"/>
            <a:ext cx="7351633" cy="43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6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Современные</a:t>
            </a: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36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ERP</a:t>
            </a:r>
            <a:endParaRPr lang="en-US" sz="3600" dirty="0"/>
          </a:p>
        </p:txBody>
      </p:sp>
      <p:sp>
        <p:nvSpPr>
          <p:cNvPr id="5" name="Shape 2"/>
          <p:cNvSpPr/>
          <p:nvPr/>
        </p:nvSpPr>
        <p:spPr>
          <a:xfrm>
            <a:off x="5969675" y="1719739"/>
            <a:ext cx="8177451" cy="1347668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668" y="1857732"/>
            <a:ext cx="414218" cy="414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63166" y="1998345"/>
            <a:ext cx="2380893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Искусственный интеллект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146005" y="2527042"/>
            <a:ext cx="790146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Автоматизация и интеллектуальный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данных</a:t>
            </a:r>
            <a:endParaRPr lang="en-US" sz="1400" dirty="0"/>
          </a:p>
        </p:txBody>
      </p:sp>
      <p:sp>
        <p:nvSpPr>
          <p:cNvPr id="10" name="Shape 5"/>
          <p:cNvSpPr/>
          <p:nvPr/>
        </p:nvSpPr>
        <p:spPr>
          <a:xfrm>
            <a:off x="5969675" y="3205401"/>
            <a:ext cx="8177451" cy="1347668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668" y="3343394"/>
            <a:ext cx="414218" cy="41421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763166" y="3484007"/>
            <a:ext cx="1965960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Облачные технологии</a:t>
            </a:r>
          </a:p>
        </p:txBody>
      </p:sp>
      <p:sp>
        <p:nvSpPr>
          <p:cNvPr id="14" name="Text 7"/>
          <p:cNvSpPr/>
          <p:nvPr/>
        </p:nvSpPr>
        <p:spPr>
          <a:xfrm>
            <a:off x="6143029" y="4003238"/>
            <a:ext cx="790146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Гибкость, масштабируемость и </a:t>
            </a:r>
            <a:r>
              <a:rPr lang="en-US" sz="14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доступность</a:t>
            </a:r>
            <a:endParaRPr lang="en-US" sz="1400" dirty="0"/>
          </a:p>
        </p:txBody>
      </p:sp>
      <p:sp>
        <p:nvSpPr>
          <p:cNvPr id="15" name="Shape 8"/>
          <p:cNvSpPr/>
          <p:nvPr/>
        </p:nvSpPr>
        <p:spPr>
          <a:xfrm>
            <a:off x="5969675" y="4691063"/>
            <a:ext cx="8177451" cy="1347668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668" y="4829056"/>
            <a:ext cx="414218" cy="41421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763166" y="4997411"/>
            <a:ext cx="1872020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Интернет вещей (IoT)</a:t>
            </a:r>
          </a:p>
        </p:txBody>
      </p:sp>
      <p:sp>
        <p:nvSpPr>
          <p:cNvPr id="19" name="Text 10"/>
          <p:cNvSpPr/>
          <p:nvPr/>
        </p:nvSpPr>
        <p:spPr>
          <a:xfrm>
            <a:off x="6146005" y="5491758"/>
            <a:ext cx="790146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Сбор данных с устройств в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реальном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времени</a:t>
            </a:r>
            <a:endParaRPr lang="en-US" sz="1400" dirty="0"/>
          </a:p>
        </p:txBody>
      </p:sp>
      <p:sp>
        <p:nvSpPr>
          <p:cNvPr id="20" name="Shape 11"/>
          <p:cNvSpPr/>
          <p:nvPr/>
        </p:nvSpPr>
        <p:spPr>
          <a:xfrm>
            <a:off x="5969675" y="6176724"/>
            <a:ext cx="8177451" cy="1347668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668" y="6314718"/>
            <a:ext cx="414218" cy="414218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6752630" y="6455330"/>
            <a:ext cx="2546390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Аналитика больших данных</a:t>
            </a:r>
          </a:p>
        </p:txBody>
      </p:sp>
      <p:sp>
        <p:nvSpPr>
          <p:cNvPr id="24" name="Text 13"/>
          <p:cNvSpPr/>
          <p:nvPr/>
        </p:nvSpPr>
        <p:spPr>
          <a:xfrm>
            <a:off x="6143029" y="6934616"/>
            <a:ext cx="790146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Прогнозирование и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принятие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решений</a:t>
            </a:r>
            <a:endParaRPr lang="en-US" sz="14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12555794" y="7561006"/>
            <a:ext cx="2005780" cy="57027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7705" y="1122104"/>
            <a:ext cx="10394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Примеры современных ERP-систем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12721" y="20505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Лидеры рынка предлагают передовые решения для управления предприятием.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239" y="2949898"/>
            <a:ext cx="5498128" cy="29808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662" y="2949898"/>
            <a:ext cx="5613074" cy="30431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579" y="2930461"/>
            <a:ext cx="5488058" cy="308203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87" y="6936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Эти системы позволяют не только управлять текущими процессами, но и прогнозировать развитие бизнеса.</a:t>
            </a:r>
            <a:endParaRPr lang="en-US" sz="175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555794" y="7561006"/>
            <a:ext cx="2005780" cy="57027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600284" y="5658080"/>
            <a:ext cx="219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6E5E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S/4HANA</a:t>
            </a:r>
            <a:endParaRPr lang="ru-RU" sz="2800" dirty="0">
              <a:solidFill>
                <a:srgbClr val="D6E5EF"/>
              </a:solidFill>
              <a:latin typeface="Roboto Slab" panose="020B0604020202020204" charset="0"/>
              <a:ea typeface="Roboto Slab" panose="020B0604020202020204" charset="0"/>
              <a:cs typeface="Roboto" pitchFamily="34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7670" y="5669130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D6E5E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Oracle Cloud</a:t>
            </a:r>
            <a:endParaRPr lang="ru-RU" sz="2800" dirty="0">
              <a:solidFill>
                <a:srgbClr val="D6E5EF"/>
              </a:solidFill>
              <a:latin typeface="Roboto Slab" panose="020B0604020202020204" charset="0"/>
              <a:ea typeface="Roboto Slab" panose="020B0604020202020204" charset="0"/>
              <a:cs typeface="Roboto" pitchFamily="34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11797" y="5669130"/>
            <a:ext cx="133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D6E5E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1С:</a:t>
            </a:r>
            <a:r>
              <a:rPr lang="en-US" sz="2800" dirty="0">
                <a:solidFill>
                  <a:srgbClr val="D6E5EF"/>
                </a:solidFill>
                <a:latin typeface="Roboto Slab" panose="020B0604020202020204" charset="0"/>
                <a:ea typeface="Roboto Slab" panose="020B0604020202020204" charset="0"/>
                <a:cs typeface="Roboto" pitchFamily="34" charset="-120"/>
              </a:rPr>
              <a:t>ERP</a:t>
            </a:r>
            <a:endParaRPr lang="ru-RU" sz="2800" dirty="0">
              <a:solidFill>
                <a:srgbClr val="D6E5EF"/>
              </a:solidFill>
              <a:latin typeface="Roboto Slab" panose="020B0604020202020204" charset="0"/>
              <a:ea typeface="Roboto Slab" panose="020B0604020202020204" charset="0"/>
              <a:cs typeface="Roboto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846" y="678039"/>
            <a:ext cx="8486894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Почему ERP — это необходимость?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3223804" y="1518285"/>
            <a:ext cx="1538599" cy="1419106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5017770" y="1711047"/>
            <a:ext cx="24101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Устойчивость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17770" y="2127885"/>
            <a:ext cx="87450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Обеспечение стабильности и непрерывности бизнес-процессов в условиях меняющегося рынка.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921329" y="2927866"/>
            <a:ext cx="8937903" cy="11430"/>
          </a:xfrm>
          <a:prstGeom prst="roundRect">
            <a:avLst>
              <a:gd name="adj" fmla="val 253046"/>
            </a:avLst>
          </a:prstGeom>
          <a:solidFill>
            <a:srgbClr val="585F6B"/>
          </a:solidFill>
          <a:ln/>
        </p:spPr>
      </p:sp>
      <p:sp>
        <p:nvSpPr>
          <p:cNvPr id="8" name="Shape 5"/>
          <p:cNvSpPr/>
          <p:nvPr/>
        </p:nvSpPr>
        <p:spPr>
          <a:xfrm>
            <a:off x="2334935" y="3033713"/>
            <a:ext cx="3320177" cy="1110734"/>
          </a:xfrm>
          <a:prstGeom prst="roundRect">
            <a:avLst>
              <a:gd name="adj" fmla="val 2604"/>
            </a:avLst>
          </a:prstGeom>
          <a:solidFill>
            <a:srgbClr val="3F4652"/>
          </a:solidFill>
          <a:ln/>
        </p:spPr>
      </p:sp>
      <p:sp>
        <p:nvSpPr>
          <p:cNvPr id="10" name="Text 6"/>
          <p:cNvSpPr/>
          <p:nvPr/>
        </p:nvSpPr>
        <p:spPr>
          <a:xfrm>
            <a:off x="5847874" y="3226475"/>
            <a:ext cx="329243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Цифровая трансформация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47874" y="3643313"/>
            <a:ext cx="680263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Ключевой инструмент для перехода к цифровой модели ведения бизнеса.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5751433" y="4134922"/>
            <a:ext cx="8107799" cy="11430"/>
          </a:xfrm>
          <a:prstGeom prst="roundRect">
            <a:avLst>
              <a:gd name="adj" fmla="val 253046"/>
            </a:avLst>
          </a:prstGeom>
          <a:solidFill>
            <a:srgbClr val="585F6B"/>
          </a:solidFill>
          <a:ln/>
        </p:spPr>
      </p:sp>
      <p:sp>
        <p:nvSpPr>
          <p:cNvPr id="13" name="Shape 9"/>
          <p:cNvSpPr/>
          <p:nvPr/>
        </p:nvSpPr>
        <p:spPr>
          <a:xfrm>
            <a:off x="1504831" y="4240768"/>
            <a:ext cx="4980265" cy="1419106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5" name="Text 10"/>
          <p:cNvSpPr/>
          <p:nvPr/>
        </p:nvSpPr>
        <p:spPr>
          <a:xfrm>
            <a:off x="6677858" y="4433530"/>
            <a:ext cx="366462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Конкурентное преимущество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77858" y="4850368"/>
            <a:ext cx="708493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Повышение эффективности и адаптивности, что позволяет опережать конкурентов.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581418" y="5650349"/>
            <a:ext cx="7277814" cy="11430"/>
          </a:xfrm>
          <a:prstGeom prst="roundRect">
            <a:avLst>
              <a:gd name="adj" fmla="val 253046"/>
            </a:avLst>
          </a:prstGeom>
          <a:solidFill>
            <a:srgbClr val="585F6B"/>
          </a:solidFill>
          <a:ln/>
        </p:spPr>
      </p:sp>
      <p:sp>
        <p:nvSpPr>
          <p:cNvPr id="18" name="Shape 13"/>
          <p:cNvSpPr/>
          <p:nvPr/>
        </p:nvSpPr>
        <p:spPr>
          <a:xfrm>
            <a:off x="674846" y="5756196"/>
            <a:ext cx="6640354" cy="1419106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20" name="Text 14"/>
          <p:cNvSpPr/>
          <p:nvPr/>
        </p:nvSpPr>
        <p:spPr>
          <a:xfrm>
            <a:off x="7507962" y="5948958"/>
            <a:ext cx="24101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Эффективность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507962" y="6365796"/>
            <a:ext cx="625482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Оптимизация всех процессов, сокращение издержек и увеличение производительности.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674846" y="7392114"/>
            <a:ext cx="132807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ERP — это не роскошь, а ключевой фактор успеха для любой крупной и средней компании.</a:t>
            </a:r>
            <a:endParaRPr lang="en-US" sz="15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2555794" y="7561006"/>
            <a:ext cx="2005780" cy="57027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972" y="1911560"/>
            <a:ext cx="661744" cy="68456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972" y="3226475"/>
            <a:ext cx="676034" cy="72036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408" y="4554021"/>
            <a:ext cx="676034" cy="676034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713" y="5948185"/>
            <a:ext cx="812782" cy="891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498</Words>
  <Application>Microsoft Office PowerPoint</Application>
  <PresentationFormat>Произвольный</PresentationFormat>
  <Paragraphs>92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Calibri</vt:lpstr>
      <vt:lpstr>Roboto</vt:lpstr>
      <vt:lpstr>Roboto Slab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Zalman2</cp:lastModifiedBy>
  <cp:revision>11</cp:revision>
  <dcterms:created xsi:type="dcterms:W3CDTF">2025-12-21T14:45:49Z</dcterms:created>
  <dcterms:modified xsi:type="dcterms:W3CDTF">2025-12-21T17:34:06Z</dcterms:modified>
</cp:coreProperties>
</file>